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57" r:id="rId13"/>
    <p:sldId id="276" r:id="rId14"/>
    <p:sldId id="261" r:id="rId15"/>
    <p:sldId id="258" r:id="rId16"/>
    <p:sldId id="259" r:id="rId17"/>
    <p:sldId id="275" r:id="rId18"/>
    <p:sldId id="277" r:id="rId19"/>
    <p:sldId id="278" r:id="rId20"/>
    <p:sldId id="279" r:id="rId21"/>
    <p:sldId id="280" r:id="rId22"/>
    <p:sldId id="281" r:id="rId23"/>
    <p:sldId id="262" r:id="rId24"/>
    <p:sldId id="263" r:id="rId25"/>
    <p:sldId id="282" r:id="rId26"/>
    <p:sldId id="264" r:id="rId27"/>
    <p:sldId id="283" r:id="rId28"/>
    <p:sldId id="284" r:id="rId29"/>
    <p:sldId id="285" r:id="rId30"/>
    <p:sldId id="291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FAE351A-210E-4220-82A5-39214A0969C4}" type="datetimeFigureOut">
              <a:rPr lang="nb-NO" smtClean="0"/>
              <a:t>26.06.2019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7D2AE53-CA7C-44A9-AF0C-9000F8BC1E50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lov/2008-06-27-71/&#167;3-1" TargetMode="External"/><Relationship Id="rId2" Type="http://schemas.openxmlformats.org/officeDocument/2006/relationships/hyperlink" Target="https://lovdata.no/lov/2008-06-27-71/&#167;1-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Kommuneplanens arealdel</a:t>
            </a:r>
            <a:br>
              <a:rPr lang="nb-NO" dirty="0" smtClean="0"/>
            </a:br>
            <a:r>
              <a:rPr lang="nb-NO" dirty="0" smtClean="0"/>
              <a:t>2019-2035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82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/>
              <a:t>Næringsbebyggelse og andre typer bebyggelse</a:t>
            </a:r>
          </a:p>
          <a:p>
            <a:r>
              <a:rPr lang="nb-NO" sz="2400" dirty="0"/>
              <a:t>Hvor er det behov for fremtidige arealer til næringsformål?</a:t>
            </a:r>
          </a:p>
          <a:p>
            <a:r>
              <a:rPr lang="nb-NO" sz="2400" dirty="0" smtClean="0"/>
              <a:t>Finn </a:t>
            </a:r>
            <a:r>
              <a:rPr lang="nb-NO" sz="2400" dirty="0"/>
              <a:t>egnede områder til bobiler, rasteplasser, parkeringsplasser og lignende</a:t>
            </a:r>
          </a:p>
          <a:p>
            <a:pPr lvl="1"/>
            <a:r>
              <a:rPr lang="nb-NO" sz="2400" dirty="0" smtClean="0"/>
              <a:t>Vil </a:t>
            </a:r>
            <a:r>
              <a:rPr lang="nb-NO" sz="2400" dirty="0"/>
              <a:t>det være behov for fasiliteter til disse områdene?</a:t>
            </a:r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r>
              <a:rPr lang="nb-NO" sz="2400" b="1" dirty="0" smtClean="0"/>
              <a:t>Massetak</a:t>
            </a:r>
            <a:r>
              <a:rPr lang="nb-NO" sz="2400" b="1" dirty="0"/>
              <a:t>, gammebygging, naturmangfold</a:t>
            </a:r>
          </a:p>
          <a:p>
            <a:r>
              <a:rPr lang="nb-NO" sz="2400" dirty="0" smtClean="0"/>
              <a:t>Er </a:t>
            </a:r>
            <a:r>
              <a:rPr lang="nb-NO" sz="2400" dirty="0"/>
              <a:t>det noen områder som kan være aktuelle for oppføring av gamme?</a:t>
            </a:r>
          </a:p>
          <a:p>
            <a:r>
              <a:rPr lang="nb-NO" sz="2400" dirty="0"/>
              <a:t>Hvilke massetak brukes?</a:t>
            </a:r>
          </a:p>
          <a:p>
            <a:r>
              <a:rPr lang="nb-NO" sz="2400" dirty="0"/>
              <a:t>Er det behov for andre massetak i området?</a:t>
            </a:r>
          </a:p>
          <a:p>
            <a:r>
              <a:rPr lang="nb-NO" sz="2400" dirty="0"/>
              <a:t>Er det noen naturområder som må ivaretas/sikres?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09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256560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934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Hovedgrep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sz="2400" dirty="0" smtClean="0"/>
              <a:t>Fra LNFR-områder til LS-områder</a:t>
            </a:r>
          </a:p>
          <a:p>
            <a:endParaRPr lang="nb-NO" sz="2400" dirty="0" smtClean="0"/>
          </a:p>
          <a:p>
            <a:r>
              <a:rPr lang="nb-NO" sz="2400" dirty="0" smtClean="0"/>
              <a:t>LNFR </a:t>
            </a:r>
            <a:r>
              <a:rPr lang="nb-NO" sz="2400" dirty="0" smtClean="0"/>
              <a:t>= Landbruks, natur- og friluftsformål samt </a:t>
            </a:r>
            <a:r>
              <a:rPr lang="nb-NO" sz="2400" dirty="0" smtClean="0"/>
              <a:t>reindrift</a:t>
            </a:r>
            <a:endParaRPr lang="nb-NO" sz="2400" dirty="0" smtClean="0"/>
          </a:p>
          <a:p>
            <a:r>
              <a:rPr lang="nb-NO" sz="2400" dirty="0" smtClean="0"/>
              <a:t>LS </a:t>
            </a:r>
            <a:r>
              <a:rPr lang="nb-NO" sz="2400" dirty="0" smtClean="0"/>
              <a:t>= LNFR-areal for spredt bolig, fritidsbolig- og </a:t>
            </a:r>
            <a:r>
              <a:rPr lang="nb-NO" sz="2400" dirty="0" smtClean="0"/>
              <a:t>næringsbebyggelse</a:t>
            </a:r>
          </a:p>
          <a:p>
            <a:pPr lvl="1"/>
            <a:r>
              <a:rPr lang="nb-NO" sz="2400" dirty="0" smtClean="0"/>
              <a:t>LSB = LNFR-areal for spredt boligbygging</a:t>
            </a:r>
          </a:p>
          <a:p>
            <a:pPr lvl="1"/>
            <a:r>
              <a:rPr lang="nb-NO" sz="2400" dirty="0" smtClean="0"/>
              <a:t>LSF = LNFR-areal for spredt fritidsbebyggelse</a:t>
            </a:r>
          </a:p>
          <a:p>
            <a:pPr lvl="1"/>
            <a:r>
              <a:rPr lang="nb-NO" sz="2400" dirty="0" smtClean="0"/>
              <a:t>LSN = LNFR-areal for spredt næringsbebyggelse</a:t>
            </a:r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14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Bebyggelsesområder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sz="2400" dirty="0"/>
              <a:t>2 nye områder til bebyggelse og anlegg. Det foreslås at disse to områdene detaljreguleres før de tas i bruk.</a:t>
            </a:r>
          </a:p>
          <a:p>
            <a:pPr lvl="0"/>
            <a:r>
              <a:rPr lang="nb-NO" sz="2400" dirty="0"/>
              <a:t>2 nye boligområder uten krav om detaljregulering før utbygging. 1 boligområde i kommunedelplan for sentrum foreslås unntatt krav om detaljregulering før utbygging. </a:t>
            </a:r>
          </a:p>
          <a:p>
            <a:pPr lvl="0"/>
            <a:r>
              <a:rPr lang="nb-NO" sz="2400" dirty="0"/>
              <a:t>39 nye områder for fritidsboliger, hvorav krav om detaljregulering for 9 av disse samt krav om detaljregulering for utvidelse av 2 hyttefelt. </a:t>
            </a:r>
          </a:p>
          <a:p>
            <a:pPr lvl="0"/>
            <a:r>
              <a:rPr lang="nb-NO" sz="2400" dirty="0"/>
              <a:t>2 nye områder til offentlig og privat tjenesteyting. Disse foreslås regulert før de kan tas i bruk.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9579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 lnSpcReduction="10000"/>
          </a:bodyPr>
          <a:lstStyle/>
          <a:p>
            <a:pPr lvl="0"/>
            <a:r>
              <a:rPr lang="nb-NO" sz="2400" dirty="0"/>
              <a:t>3 områder for bobil-/caravanvogn parkering uten krav om detaljregulering.</a:t>
            </a:r>
          </a:p>
          <a:p>
            <a:r>
              <a:rPr lang="nb-NO" sz="2400" dirty="0" smtClean="0"/>
              <a:t>5 </a:t>
            </a:r>
            <a:r>
              <a:rPr lang="nb-NO" sz="2400" dirty="0"/>
              <a:t>massetak for bygder uten krav om detaljregulering. </a:t>
            </a:r>
          </a:p>
          <a:p>
            <a:pPr lvl="0"/>
            <a:r>
              <a:rPr lang="nb-NO" sz="2400" dirty="0" smtClean="0"/>
              <a:t>7 </a:t>
            </a:r>
            <a:r>
              <a:rPr lang="nb-NO" sz="2400" dirty="0"/>
              <a:t>områder for næringsbebyggelse. 6 foreslås unntatt krav om detaljregulering før utbygging.</a:t>
            </a:r>
          </a:p>
          <a:p>
            <a:pPr lvl="0"/>
            <a:r>
              <a:rPr lang="nb-NO" sz="2400" dirty="0"/>
              <a:t>3 elveforbygninger med krav om godkjenning fra NVE.</a:t>
            </a:r>
          </a:p>
          <a:p>
            <a:pPr lvl="0"/>
            <a:r>
              <a:rPr lang="nb-NO" sz="2400" dirty="0"/>
              <a:t>3 nye veier, omlegging av isvei samt utskifting av bruer. Alle uten krav om detaljregulering.</a:t>
            </a:r>
          </a:p>
          <a:p>
            <a:pPr lvl="0"/>
            <a:r>
              <a:rPr lang="nb-NO" sz="2400" dirty="0"/>
              <a:t>1 gang-/sykkelvei med krav om detaljregulering.</a:t>
            </a:r>
          </a:p>
          <a:p>
            <a:pPr lvl="0"/>
            <a:r>
              <a:rPr lang="nb-NO" sz="2400" dirty="0"/>
              <a:t>3 parkeringsplasser uten krav om detaljregulering.</a:t>
            </a:r>
          </a:p>
          <a:p>
            <a:pPr lvl="0"/>
            <a:r>
              <a:rPr lang="nb-NO" sz="2400" dirty="0"/>
              <a:t>3 bygdelagshytter</a:t>
            </a:r>
          </a:p>
        </p:txBody>
      </p:sp>
    </p:spTree>
    <p:extLst>
      <p:ext uri="{BB962C8B-B14F-4D97-AF65-F5344CB8AC3E}">
        <p14:creationId xmlns:p14="http://schemas.microsoft.com/office/powerpoint/2010/main" val="34619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/>
          </a:bodyPr>
          <a:lstStyle/>
          <a:p>
            <a:r>
              <a:rPr lang="nb-NO" sz="2400" dirty="0" smtClean="0"/>
              <a:t>Utbyggingsvolum</a:t>
            </a:r>
            <a:endParaRPr lang="nb-NO" sz="2400" dirty="0" smtClean="0"/>
          </a:p>
          <a:p>
            <a:pPr lvl="1"/>
            <a:r>
              <a:rPr lang="nb-NO" sz="2400" dirty="0" smtClean="0"/>
              <a:t>Romslig </a:t>
            </a:r>
            <a:r>
              <a:rPr lang="nb-NO" sz="2400" dirty="0" smtClean="0"/>
              <a:t>utbyggingsvolum </a:t>
            </a:r>
            <a:r>
              <a:rPr lang="nb-NO" sz="2400" dirty="0" smtClean="0"/>
              <a:t>-&gt; Redusere uønskede dispensasjonssaker.</a:t>
            </a:r>
          </a:p>
          <a:p>
            <a:pPr lvl="1"/>
            <a:endParaRPr lang="nb-NO" sz="2400" dirty="0" smtClean="0"/>
          </a:p>
          <a:p>
            <a:r>
              <a:rPr lang="nb-NO" sz="2400" dirty="0" smtClean="0"/>
              <a:t>Meahcci/markaområde</a:t>
            </a:r>
            <a:endParaRPr lang="nb-NO" sz="2400" dirty="0" smtClean="0"/>
          </a:p>
          <a:p>
            <a:pPr lvl="1"/>
            <a:r>
              <a:rPr lang="nb-NO" sz="2400" dirty="0" smtClean="0"/>
              <a:t>Tradisjonell høstingsområder/områder for gammebygging</a:t>
            </a:r>
          </a:p>
          <a:p>
            <a:pPr lvl="1"/>
            <a:r>
              <a:rPr lang="nb-NO" sz="2400" dirty="0" smtClean="0"/>
              <a:t>Skille mellom gammebygg og fritidsboliger</a:t>
            </a:r>
          </a:p>
          <a:p>
            <a:pPr lvl="1"/>
            <a:r>
              <a:rPr lang="nb-NO" sz="2400" dirty="0" smtClean="0"/>
              <a:t>Tillate «moderniserte» gammebygg.</a:t>
            </a:r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5014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/>
          <a:lstStyle/>
          <a:p>
            <a:r>
              <a:rPr lang="nb-NO" sz="2800" dirty="0" smtClean="0"/>
              <a:t>Byggegrenser</a:t>
            </a:r>
            <a:endParaRPr lang="nb-NO" sz="2800" dirty="0" smtClean="0"/>
          </a:p>
          <a:p>
            <a:pPr lvl="1"/>
            <a:r>
              <a:rPr lang="nb-NO" sz="2400" dirty="0" smtClean="0"/>
              <a:t>30 </a:t>
            </a:r>
            <a:r>
              <a:rPr lang="nb-NO" sz="2400" dirty="0" smtClean="0"/>
              <a:t>meter mot sjø</a:t>
            </a:r>
            <a:endParaRPr lang="nb-NO" sz="2400" dirty="0" smtClean="0"/>
          </a:p>
          <a:p>
            <a:pPr lvl="1"/>
            <a:r>
              <a:rPr lang="nb-NO" sz="2400" dirty="0" smtClean="0"/>
              <a:t>50 </a:t>
            </a:r>
            <a:r>
              <a:rPr lang="nb-NO" sz="2400" dirty="0" smtClean="0"/>
              <a:t>meter mot vassdrag </a:t>
            </a:r>
            <a:endParaRPr lang="nb-NO" sz="2400" dirty="0"/>
          </a:p>
          <a:p>
            <a:pPr lvl="1"/>
            <a:r>
              <a:rPr lang="nb-NO" sz="2400" dirty="0" smtClean="0"/>
              <a:t>Unntak:</a:t>
            </a:r>
          </a:p>
          <a:p>
            <a:pPr lvl="2"/>
            <a:r>
              <a:rPr lang="nb-NO" sz="2400" dirty="0" err="1" smtClean="0"/>
              <a:t>Hovedbebyggelse</a:t>
            </a:r>
            <a:r>
              <a:rPr lang="nb-NO" sz="2400" dirty="0" smtClean="0"/>
              <a:t> danner byggegrense mot sjø/vassdrag  </a:t>
            </a:r>
          </a:p>
          <a:p>
            <a:pPr lvl="1"/>
            <a:r>
              <a:rPr lang="nb-NO" sz="2400" dirty="0" smtClean="0"/>
              <a:t>30 meter mot hovedveinettet (fylkesveier og riksveier)</a:t>
            </a:r>
          </a:p>
          <a:p>
            <a:pPr lvl="1"/>
            <a:endParaRPr lang="nb-NO" sz="2400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22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Konsekvensutredning</a:t>
            </a:r>
            <a:r>
              <a:rPr lang="nb-NO" dirty="0"/>
              <a:t> (KU)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sz="2400" dirty="0"/>
              <a:t>Formål:</a:t>
            </a:r>
          </a:p>
          <a:p>
            <a:pPr marL="400050" lvl="1" indent="0">
              <a:buNone/>
            </a:pPr>
            <a:r>
              <a:rPr lang="nb-NO" sz="2400" dirty="0"/>
              <a:t>Sikre at hensynet til miljø og samfunn blir tatt i betraktning og om eller på hvilke vilkår planer kan gjennomføres.</a:t>
            </a:r>
          </a:p>
          <a:p>
            <a:r>
              <a:rPr lang="nb-NO" sz="2400" dirty="0"/>
              <a:t>Skal beskrive virkninger for miljø og samfunn av nye utbyggingsområder eller vesentlig endret arealbruk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56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utredningsmetode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1. Forslag utredes hver for seg i forhold til utredningstema og kunnskapsgrunnlaget. Tilrådning om det bør være med i planforslag eller ikke.</a:t>
            </a:r>
          </a:p>
          <a:p>
            <a:pPr marL="0" indent="0">
              <a:buNone/>
            </a:pPr>
            <a:r>
              <a:rPr lang="nb-NO" sz="2400" dirty="0" smtClean="0"/>
              <a:t>2. Samlet vurdering av forslaget</a:t>
            </a:r>
          </a:p>
          <a:p>
            <a:pPr lvl="1"/>
            <a:r>
              <a:rPr lang="nb-NO" sz="2400" dirty="0" smtClean="0"/>
              <a:t>Etter temaområder</a:t>
            </a:r>
          </a:p>
          <a:p>
            <a:pPr lvl="1"/>
            <a:r>
              <a:rPr lang="nb-NO" sz="2400" dirty="0" smtClean="0"/>
              <a:t>Langsiktige målsettinger og strategier for arealbruken i kommunen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113880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4734272"/>
          </a:xfrm>
        </p:spPr>
        <p:txBody>
          <a:bodyPr>
            <a:normAutofit/>
          </a:bodyPr>
          <a:lstStyle/>
          <a:p>
            <a:r>
              <a:rPr lang="nb-NO" sz="2400" dirty="0" smtClean="0"/>
              <a:t>Hvis negative konsekvenser – utrede alternativer (avbøting)</a:t>
            </a:r>
          </a:p>
          <a:p>
            <a:pPr lvl="1"/>
            <a:r>
              <a:rPr lang="nb-NO" sz="2400" dirty="0" smtClean="0"/>
              <a:t>Justere arealformålsgrenser</a:t>
            </a:r>
          </a:p>
          <a:p>
            <a:pPr lvl="1"/>
            <a:r>
              <a:rPr lang="nb-NO" sz="2400" dirty="0" smtClean="0"/>
              <a:t>Flytte området til et annet sted</a:t>
            </a:r>
          </a:p>
          <a:p>
            <a:pPr lvl="1"/>
            <a:r>
              <a:rPr lang="nb-NO" sz="2400" dirty="0" smtClean="0"/>
              <a:t>Spesielle planbestemmelser for området, eks. utnyttelsesgrad, tillatt utbyggingsvolum el.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023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nb-NO" sz="2400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446240"/>
          </a:xfrm>
        </p:spPr>
        <p:txBody>
          <a:bodyPr>
            <a:normAutofit lnSpcReduction="10000"/>
          </a:bodyPr>
          <a:lstStyle/>
          <a:p>
            <a:r>
              <a:rPr lang="nb-NO" sz="3000" dirty="0" smtClean="0"/>
              <a:t>Planprosessen i hovedtrekk</a:t>
            </a:r>
          </a:p>
          <a:p>
            <a:r>
              <a:rPr lang="nb-NO" sz="3000" dirty="0" smtClean="0"/>
              <a:t>Planprogrammet</a:t>
            </a:r>
          </a:p>
          <a:p>
            <a:r>
              <a:rPr lang="nb-NO" sz="3000" dirty="0" smtClean="0"/>
              <a:t>Planforslaget</a:t>
            </a:r>
          </a:p>
          <a:p>
            <a:pPr lvl="1"/>
            <a:r>
              <a:rPr lang="nb-NO" sz="2200" dirty="0" smtClean="0"/>
              <a:t>Hva er med/ikke med i planforslaget?</a:t>
            </a:r>
          </a:p>
          <a:p>
            <a:pPr lvl="1"/>
            <a:r>
              <a:rPr lang="nb-NO" sz="2200" dirty="0" smtClean="0"/>
              <a:t>Planbeskrivelse med konsekvensutredning og risiko -og sårbarhetsanalyse</a:t>
            </a:r>
          </a:p>
          <a:p>
            <a:pPr lvl="1"/>
            <a:r>
              <a:rPr lang="nb-NO" sz="2200" dirty="0" smtClean="0"/>
              <a:t>Planbestemmelser</a:t>
            </a:r>
          </a:p>
          <a:p>
            <a:pPr lvl="1"/>
            <a:r>
              <a:rPr lang="nb-NO" sz="2200" dirty="0" smtClean="0"/>
              <a:t>Plankart</a:t>
            </a:r>
          </a:p>
          <a:p>
            <a:pPr lvl="1"/>
            <a:r>
              <a:rPr lang="nb-NO" sz="2200" dirty="0" smtClean="0"/>
              <a:t>Prosessen videre fram mot endelig vedtak</a:t>
            </a:r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2101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Autofit/>
          </a:bodyPr>
          <a:lstStyle/>
          <a:p>
            <a:r>
              <a:rPr lang="nb-NO" sz="2400" b="1" dirty="0"/>
              <a:t>Omfang på endring</a:t>
            </a:r>
            <a:endParaRPr lang="nb-NO" sz="2400" dirty="0"/>
          </a:p>
          <a:p>
            <a:r>
              <a:rPr lang="nb-NO" sz="2400" dirty="0"/>
              <a:t>Det er en vurdering av betydning forslaget kan få i de ulike miljøene eller områdene. Omfanget på endringer er klassifisert slik:</a:t>
            </a:r>
          </a:p>
          <a:p>
            <a:r>
              <a:rPr lang="nb-NO" sz="2400" dirty="0"/>
              <a:t>+ 	Positiv endring</a:t>
            </a:r>
          </a:p>
          <a:p>
            <a:r>
              <a:rPr lang="nb-NO" sz="2400" dirty="0"/>
              <a:t>0 	Ubetydelig endring (liten endring)</a:t>
            </a:r>
          </a:p>
          <a:p>
            <a:r>
              <a:rPr lang="nb-NO" sz="2400" dirty="0"/>
              <a:t>-	Negativ </a:t>
            </a:r>
            <a:r>
              <a:rPr lang="nb-NO" sz="2400" dirty="0" smtClean="0"/>
              <a:t>endring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928577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/>
          </a:bodyPr>
          <a:lstStyle/>
          <a:p>
            <a:r>
              <a:rPr lang="nb-NO" sz="2400" dirty="0" smtClean="0"/>
              <a:t>Konsekvens = avveining av fordeler og ulemper</a:t>
            </a:r>
          </a:p>
          <a:p>
            <a:endParaRPr lang="nb-NO" sz="2400" dirty="0" smtClean="0"/>
          </a:p>
          <a:p>
            <a:r>
              <a:rPr lang="nb-NO" sz="2400" dirty="0" smtClean="0"/>
              <a:t>Konsekvenser </a:t>
            </a:r>
            <a:r>
              <a:rPr lang="nb-NO" sz="2400" dirty="0"/>
              <a:t>angis på en fem-delt skala, hvor vurderingene er verbale og skjønnsmessige:</a:t>
            </a:r>
          </a:p>
          <a:p>
            <a:r>
              <a:rPr lang="nb-NO" sz="2400" dirty="0"/>
              <a:t> </a:t>
            </a:r>
          </a:p>
          <a:p>
            <a:r>
              <a:rPr lang="nb-NO" sz="2400" dirty="0"/>
              <a:t>++	Stor positiv konsekvens</a:t>
            </a:r>
          </a:p>
          <a:p>
            <a:r>
              <a:rPr lang="nb-NO" sz="2400" dirty="0"/>
              <a:t>+ 	Liten positiv konsekvens</a:t>
            </a:r>
          </a:p>
          <a:p>
            <a:r>
              <a:rPr lang="nb-NO" sz="2400" dirty="0"/>
              <a:t>0 	Ubetydelig konsekvens.</a:t>
            </a:r>
          </a:p>
          <a:p>
            <a:r>
              <a:rPr lang="nb-NO" sz="2400" dirty="0"/>
              <a:t>- 	Liten men uvesentlig negativ konsekvens</a:t>
            </a:r>
          </a:p>
          <a:p>
            <a:r>
              <a:rPr lang="nb-NO" sz="2400" dirty="0"/>
              <a:t>-- 	Vesentlig og stor negativ konsekvens </a:t>
            </a:r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181629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32" y="2204865"/>
            <a:ext cx="8596851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784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68366"/>
            <a:ext cx="6001964" cy="136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Områder </a:t>
            </a:r>
            <a:r>
              <a:rPr kumimoji="0" lang="nb-NO" altLang="nb-NO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for bebyggelse og anlegg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Plassholder for innhold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4596753"/>
              </p:ext>
            </p:extLst>
          </p:nvPr>
        </p:nvGraphicFramePr>
        <p:xfrm>
          <a:off x="179513" y="1196752"/>
          <a:ext cx="8712966" cy="5454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9855"/>
                <a:gridCol w="1387690"/>
                <a:gridCol w="1388669"/>
                <a:gridCol w="1526752"/>
              </a:tblGrid>
              <a:tr h="11687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Arealformål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 områder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 eiendommer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Areal i dekar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Bebyggelse og anlegg (BA)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5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10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271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Boligbebyggelse (B)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113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Fritidsbebyggelse (BFR)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39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46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2 528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9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Offentlig og privat tjenesteyting (BOP)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15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Fritids- og turistformål (BFT)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5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7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202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Råstoffutvinning (BRU)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9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9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Næringsbebyggelse (BN)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6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11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150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9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Andre typer bebyggelse og anlegg (BAB)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23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47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SUM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72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110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3 344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9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301929"/>
            <a:ext cx="6596678" cy="123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Samferdselsanlegg </a:t>
            </a:r>
            <a:r>
              <a:rPr kumimoji="0" lang="nb-NO" altLang="nb-NO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og teknisk infrastruktur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Plassholder for innhold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92080405"/>
              </p:ext>
            </p:extLst>
          </p:nvPr>
        </p:nvGraphicFramePr>
        <p:xfrm>
          <a:off x="35496" y="1916832"/>
          <a:ext cx="9001000" cy="3463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5196"/>
                <a:gridCol w="1389370"/>
                <a:gridCol w="1389370"/>
                <a:gridCol w="1807064"/>
              </a:tblGrid>
              <a:tr h="94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Arealformål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 områder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 eiendommer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Areal i dekar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Veier (SV)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8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6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Bruer (SV)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7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Parkering (SPA)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19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Gang- og sykkelvei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11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8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SUM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9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28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33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4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/>
          </a:bodyPr>
          <a:lstStyle/>
          <a:p>
            <a:r>
              <a:rPr lang="nb-NO" sz="2400" dirty="0"/>
              <a:t>4.3.3 Grønnstruktur </a:t>
            </a:r>
            <a:endParaRPr lang="nb-NO" sz="2400" dirty="0"/>
          </a:p>
          <a:p>
            <a:endParaRPr lang="nb-NO" sz="2400" dirty="0"/>
          </a:p>
          <a:p>
            <a:endParaRPr lang="nb-NO" sz="24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92196"/>
              </p:ext>
            </p:extLst>
          </p:nvPr>
        </p:nvGraphicFramePr>
        <p:xfrm>
          <a:off x="251520" y="2420886"/>
          <a:ext cx="8568951" cy="2566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3267"/>
                <a:gridCol w="1322680"/>
                <a:gridCol w="1322680"/>
                <a:gridCol w="1720324"/>
              </a:tblGrid>
              <a:tr h="9793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Arealformål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 områder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 eiendommer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Areal i dekar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9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Naturområde (GN)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200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9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Turdrag (GTD)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215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9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SUM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415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107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353030"/>
            <a:ext cx="7160935" cy="9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LNFR-areal </a:t>
            </a:r>
            <a:r>
              <a:rPr kumimoji="0" lang="nb-NO" altLang="nb-NO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for spredt bolig- fritids- eller næringsbebyggelse (LS)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Plassholder for innhold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9577366"/>
              </p:ext>
            </p:extLst>
          </p:nvPr>
        </p:nvGraphicFramePr>
        <p:xfrm>
          <a:off x="107505" y="1484784"/>
          <a:ext cx="8856984" cy="4325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7595"/>
                <a:gridCol w="1191544"/>
                <a:gridCol w="1269694"/>
                <a:gridCol w="1778151"/>
              </a:tblGrid>
              <a:tr h="832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Arealformål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 områder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 eiendommer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Areal i dekar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Spredt bolig- fritids- eller næringsbebyggelse (LS)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65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2 017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Spredt boligbebyggelse (LSB)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538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Spredt fritidsbebyggelse (LSF)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26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1 366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Spredt næringsbebyggelse (LSN)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Gammer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0,15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Bygdelagshytter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0,30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SUM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56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122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4 145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nb-NO" dirty="0" smtClean="0"/>
              <a:t>SAMLET KONSEKVENS ETTER TEMA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12015304"/>
              </p:ext>
            </p:extLst>
          </p:nvPr>
        </p:nvGraphicFramePr>
        <p:xfrm>
          <a:off x="0" y="1628800"/>
          <a:ext cx="9001001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2692"/>
                <a:gridCol w="1347049"/>
                <a:gridCol w="1204591"/>
                <a:gridCol w="1348018"/>
                <a:gridCol w="1108651"/>
              </a:tblGrid>
              <a:tr h="1213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Tema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Positiv konsekvens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Positiv og negativ konsekvens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Negativ konsekvens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SUM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Barn og unges oppvekstvilkår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6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Friluftsliv og rekreasjon, folkehelse og allmenne interesser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29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17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49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Samisk natur- og kulturgrunnlag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Verdiskaping og næringsutvikling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8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19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16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Landskap, kulturmiljø og kulturminner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18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Naturmangfold (naturtype og artsmangfold)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Vassdrag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Kystsonen og tilhørende landarealer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SUM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58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140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899592" y="90872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/>
              <a:t>Konsekvens = differanse fra </a:t>
            </a:r>
            <a:r>
              <a:rPr lang="nb-NO" dirty="0" smtClean="0"/>
              <a:t>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8221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reindrift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76034442"/>
              </p:ext>
            </p:extLst>
          </p:nvPr>
        </p:nvGraphicFramePr>
        <p:xfrm>
          <a:off x="179513" y="1772814"/>
          <a:ext cx="8856983" cy="3851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688"/>
                <a:gridCol w="1343464"/>
                <a:gridCol w="1331369"/>
                <a:gridCol w="4039462"/>
              </a:tblGrid>
              <a:tr h="462909"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Lokalisering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Antall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Dekar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Konsekvensutredning nr.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88726"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Grenser til beiteland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31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3 030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1, 2, 4, 17, 19. 20, 21, 25, 32, 33, 35, 38, 39, 40, 42, 51, 52, 63, 64, 65, </a:t>
                      </a:r>
                      <a:r>
                        <a:rPr lang="nb-NO" sz="2400" dirty="0">
                          <a:effectLst/>
                          <a:highlight>
                            <a:srgbClr val="FFFF00"/>
                          </a:highlight>
                        </a:rPr>
                        <a:t>72, 74, 75</a:t>
                      </a:r>
                      <a:r>
                        <a:rPr lang="nb-NO" sz="2400" dirty="0">
                          <a:effectLst/>
                        </a:rPr>
                        <a:t>, 76, 77, 78, 79, 80, 83, 106, 117, 118, 120, 124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Ligger i beiteland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5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492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14, 15, 16, 43, 56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Nær </a:t>
                      </a:r>
                      <a:r>
                        <a:rPr lang="nb-NO" sz="2400" dirty="0" smtClean="0">
                          <a:effectLst/>
                        </a:rPr>
                        <a:t>flytt-/</a:t>
                      </a:r>
                      <a:r>
                        <a:rPr lang="nb-NO" sz="2400" dirty="0">
                          <a:effectLst/>
                        </a:rPr>
                        <a:t>trekklei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314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53, 54, 115, </a:t>
                      </a:r>
                      <a:r>
                        <a:rPr lang="nb-NO" sz="2400">
                          <a:effectLst/>
                          <a:highlight>
                            <a:srgbClr val="FFFF00"/>
                          </a:highlight>
                        </a:rPr>
                        <a:t>122</a:t>
                      </a:r>
                      <a:r>
                        <a:rPr lang="nb-NO" sz="2400">
                          <a:effectLst/>
                        </a:rPr>
                        <a:t>, 126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SUM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40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3 836</a:t>
                      </a:r>
                      <a:endParaRPr lang="nb-NO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072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nb-NO" sz="2400" dirty="0" smtClean="0"/>
              <a:t>Landbruk </a:t>
            </a:r>
            <a:endParaRPr lang="nb-NO" sz="24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12609717"/>
              </p:ext>
            </p:extLst>
          </p:nvPr>
        </p:nvGraphicFramePr>
        <p:xfrm>
          <a:off x="107505" y="1628797"/>
          <a:ext cx="8928990" cy="4041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345"/>
                <a:gridCol w="1107381"/>
                <a:gridCol w="1107381"/>
                <a:gridCol w="964588"/>
                <a:gridCol w="963616"/>
                <a:gridCol w="825679"/>
              </a:tblGrid>
              <a:tr h="9361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Arealformål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Antall områder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Antall eien-dommer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Areal i dekar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Dyrka areal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Dyrk-bar areal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Bebyggelse og anlegg (BA) (kp-1001)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271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27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Boligbebyggelse (B)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113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Fritidsbebyggelse (BFR)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39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46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2 528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144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Offentlig og privat tjenesteyting (BOP)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Fritids- og turistformål (BFT)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202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Råstoffutvinning (BRU)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9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9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Næringsbebyggelse (BN)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6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150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17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16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Andre typer bebyggelse og anlegg (BAB)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47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SUM BEBYGGELSE OG ANLEGG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110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3 344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109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227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611560" y="594928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Konsekvens </a:t>
            </a:r>
            <a:r>
              <a:rPr lang="nb-NO" sz="2000" dirty="0" smtClean="0"/>
              <a:t>reelt</a:t>
            </a:r>
            <a:r>
              <a:rPr lang="nb-NO" dirty="0" smtClean="0"/>
              <a:t> lavere pga. tillatt utbyggingsvolum på 35-50 % av arealet.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653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115616" y="33265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 smtClean="0"/>
              <a:t>OVERSIKT </a:t>
            </a:r>
            <a:r>
              <a:rPr lang="nb-NO" sz="2400" dirty="0" smtClean="0"/>
              <a:t>OVER</a:t>
            </a:r>
            <a:r>
              <a:rPr lang="nb-NO" sz="2400" b="1" dirty="0" smtClean="0"/>
              <a:t> PLANPROSESSEN</a:t>
            </a:r>
            <a:endParaRPr lang="nb-NO" sz="2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44" y="1988840"/>
            <a:ext cx="8794713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900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908720"/>
            <a:ext cx="7924800" cy="4806280"/>
          </a:xfrm>
        </p:spPr>
        <p:txBody>
          <a:bodyPr>
            <a:normAutofit/>
          </a:bodyPr>
          <a:lstStyle/>
          <a:p>
            <a:r>
              <a:rPr lang="nb-NO" sz="2400" dirty="0" smtClean="0"/>
              <a:t>Utbygging i LNFR-områder for spredt bolig-, fritids- og næringsbebyggelse:</a:t>
            </a:r>
          </a:p>
          <a:p>
            <a:endParaRPr lang="nb-NO" sz="2400" dirty="0"/>
          </a:p>
          <a:p>
            <a:r>
              <a:rPr lang="nb-NO" sz="2400" dirty="0" smtClean="0"/>
              <a:t>Konsekvens for arealbruk = antall tillatte enheter per eiendom x maksimalt utbyggingsvolum (0,75 dekar for boliger) x antall eiendommer innenfor planbestemmelsene.</a:t>
            </a:r>
          </a:p>
          <a:p>
            <a:r>
              <a:rPr lang="nb-NO" sz="2400" dirty="0" smtClean="0"/>
              <a:t>Eks. nye boliger:</a:t>
            </a:r>
          </a:p>
          <a:p>
            <a:pPr lvl="1"/>
            <a:r>
              <a:rPr lang="nb-NO" sz="2400" dirty="0" smtClean="0"/>
              <a:t>122 eiendommer = 122 x 0,75 dekar = 90 dekar til boligformål.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959627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58742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467544" y="486916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Ca. 300 dekar dyrka/dyrkbar areal + 90 dekar for LS-områder.</a:t>
            </a:r>
          </a:p>
          <a:p>
            <a:r>
              <a:rPr lang="nb-NO" dirty="0" smtClean="0"/>
              <a:t>= 1 % av jordbruksarealer i drift</a:t>
            </a:r>
          </a:p>
          <a:p>
            <a:r>
              <a:rPr lang="nb-NO" dirty="0" smtClean="0"/>
              <a:t>= 3 års nydyrket areal ( i gjennomsnitt).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3618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nb-NO" dirty="0" smtClean="0"/>
              <a:t>Kulturminner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3424875"/>
              </p:ext>
            </p:extLst>
          </p:nvPr>
        </p:nvGraphicFramePr>
        <p:xfrm>
          <a:off x="251520" y="980728"/>
          <a:ext cx="8640960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6870"/>
                <a:gridCol w="770318"/>
                <a:gridCol w="894053"/>
                <a:gridCol w="3090576"/>
                <a:gridCol w="1238277"/>
                <a:gridCol w="1510866"/>
              </a:tblGrid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Utredning</a:t>
                      </a:r>
                      <a:endParaRPr lang="nb-NO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nr.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G/B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Foreslått avbøting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Konsekvens etter avbøting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Frigivelse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2/7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BFR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Begrense arealformål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3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2/8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BFR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Begrense arealformål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5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8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2/3 2/7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BA-01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Nei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-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Ja. To kulturminner.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9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2/1</a:t>
                      </a:r>
                      <a:endParaRPr lang="nb-NO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2/7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GTD-01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Begrense arealformål. Kulturminnemyndighetene bør vurdere evt. behov for sikring.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Nei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2/9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BOP-02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Nei. Gjenoppbygge gammeby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+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12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2/2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BFR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Begrense arealformål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13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3/3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BFR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Begrense arealformål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17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5/1 5/2</a:t>
                      </a:r>
                      <a:endParaRPr lang="nb-NO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5/5 5/13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BFR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Begrense arealformål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6/16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LSF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Sikringssone/avstand til kulturminnene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5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22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7/67 7/70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BN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Begrense arealformål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347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r>
              <a:rPr lang="nb-NO" dirty="0" smtClean="0"/>
              <a:t>Naturmangfold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4754787"/>
              </p:ext>
            </p:extLst>
          </p:nvPr>
        </p:nvGraphicFramePr>
        <p:xfrm>
          <a:off x="107504" y="1340768"/>
          <a:ext cx="8856985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002"/>
                <a:gridCol w="798865"/>
                <a:gridCol w="927185"/>
                <a:gridCol w="4447789"/>
                <a:gridCol w="1504144"/>
              </a:tblGrid>
              <a:tr h="522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Utredning</a:t>
                      </a:r>
                      <a:endParaRPr lang="nb-NO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nr.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G/B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Formål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Foreslått avbøting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Konsekvens etter avbøting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028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2/7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BFR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Begrense arealformål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3088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8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2/3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BA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Området ikke inngår i planforslag.</a:t>
                      </a:r>
                      <a:endParaRPr lang="nb-NO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Andre tiltak kan vurderes (skilting, inngjerding eller lignende).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028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32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11/19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BFR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Byggeavstand til elv/flomsone.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028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68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20/49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LS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Hensynsone 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3088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85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29/1</a:t>
                      </a:r>
                      <a:endParaRPr lang="nb-NO" sz="2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30/1</a:t>
                      </a:r>
                      <a:endParaRPr lang="nb-NO" sz="2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30/70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SV-01</a:t>
                      </a:r>
                      <a:endParaRPr lang="nb-NO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Opprettholde kantvegetasjon.</a:t>
                      </a:r>
                      <a:endParaRPr lang="nb-NO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Sikring mot uhell i anleggsperioden.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028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93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27/110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LS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Ingen. Snauarve er livskraftig art i Nord-Norge.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028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100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31/14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LS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Området tas ut av planforslag.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3088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106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32/1</a:t>
                      </a:r>
                      <a:endParaRPr lang="nb-NO" sz="2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34/1</a:t>
                      </a:r>
                      <a:endParaRPr lang="nb-NO" sz="2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34/41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BFR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Nei. Naturtype og arter ligger utenfor foreslåtte områder.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0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4250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0565" y="188640"/>
            <a:ext cx="7924800" cy="562074"/>
          </a:xfrm>
        </p:spPr>
        <p:txBody>
          <a:bodyPr/>
          <a:lstStyle/>
          <a:p>
            <a:r>
              <a:rPr lang="nb-NO" sz="2400" dirty="0" smtClean="0"/>
              <a:t>Vassdrag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80532099"/>
              </p:ext>
            </p:extLst>
          </p:nvPr>
        </p:nvGraphicFramePr>
        <p:xfrm>
          <a:off x="1" y="836716"/>
          <a:ext cx="9036495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049"/>
                <a:gridCol w="786120"/>
                <a:gridCol w="689801"/>
                <a:gridCol w="3150320"/>
                <a:gridCol w="2469276"/>
                <a:gridCol w="828929"/>
              </a:tblGrid>
              <a:tr h="484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Utredning</a:t>
                      </a:r>
                      <a:endParaRPr lang="nb-NO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nr.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G/B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Formål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Avstand til vassdrag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Naturlig kantvegetasjon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Konse-kvens 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4417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2/1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LSF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70-150 meter fra Tanavassdraget.</a:t>
                      </a:r>
                      <a:endParaRPr lang="nb-N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30-40 meter i fra Ikkájohka.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6626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2/7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0-200 meter i fra Tanavassdraget.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Redusert arealformål pga. kulturminne.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2/8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Ca. 40 meter i fra Tanavassdraget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2/15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LSF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Ca. 30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2/6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30-100 meter i fra Tanavassdraget.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2/4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LSF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30-50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4417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8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2/3</a:t>
                      </a:r>
                      <a:endParaRPr lang="nb-NO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2/7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BA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15 meter i fra Tanavassdraget.</a:t>
                      </a:r>
                      <a:endParaRPr lang="nb-N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Bebygd område.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2/9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BOP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10-50 meter i fra Tanavassdraget.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11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2/1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BOP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80-100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12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2/2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30-70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13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3/3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0-90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4417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17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5/1</a:t>
                      </a:r>
                      <a:endParaRPr lang="nb-NO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30-40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19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5/16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6/16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LSF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30-40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20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21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6/17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LSF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40-45 meter i fra Tanavassdraget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Ja.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0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611560" y="630932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38 områder i 100 meters-beltet. Se planbeskrivelse for fullstendig liste.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725091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6001850"/>
              </p:ext>
            </p:extLst>
          </p:nvPr>
        </p:nvGraphicFramePr>
        <p:xfrm>
          <a:off x="179512" y="1268761"/>
          <a:ext cx="8928992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577"/>
                <a:gridCol w="760426"/>
                <a:gridCol w="1535271"/>
                <a:gridCol w="4024199"/>
                <a:gridCol w="1454519"/>
              </a:tblGrid>
              <a:tr h="512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Utredning</a:t>
                      </a:r>
                      <a:endParaRPr lang="nb-NO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nr.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G/B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Kommentar/vurdering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Konsekvens 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7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2/4</a:t>
                      </a:r>
                      <a:endParaRPr lang="nb-NO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2/1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BAB – elveforbygging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Erosjon negativt for kantvegetasjon.</a:t>
                      </a:r>
                      <a:endParaRPr lang="nb-NO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Elveforbygning kan gi grobunn for reetablering av kantvegetasjon.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0/-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2057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31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11/1</a:t>
                      </a:r>
                      <a:endParaRPr lang="nb-NO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40/28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SV Isvei i Polmak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Liten konsekvens for kantvegetasjon. Sikre mot uhell i anleggsperiode. I bruk på vinterstid.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2057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85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29/1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SV bru 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Sikres det mot uhell/forurensing i anleggsperioden, ivaretas verneverdiene.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104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32/1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Elveforbygging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Erosjon negativt for kantvegetasjon.</a:t>
                      </a:r>
                      <a:endParaRPr lang="nb-NO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Elveforbygning kan gi grobunn for reetablering av kantvegetasjon.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0/-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105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32/7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Elveforbygging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Erosjon negativt for kantvegetasjon.</a:t>
                      </a:r>
                      <a:endParaRPr lang="nb-NO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Elveforbygning kan gi grobunn for reetablering av kantvegetasjon..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0/-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2057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107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34/1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SV bru Harrelv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Sikres det mot uhell/forurensing i anleggsperioden, ivaretas verneverdiene.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6029">
                <a:tc>
                  <a:txBody>
                    <a:bodyPr/>
                    <a:lstStyle/>
                    <a:p>
                      <a:pPr marR="98425" algn="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110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34/1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SV-vei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Omlegging av eksisterende vei til Tanaelva.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</a:t>
                      </a:r>
                      <a:endParaRPr lang="nb-NO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191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400" b="1" i="1" smtClean="0"/>
              <a:t>Samlet </a:t>
            </a:r>
            <a:r>
              <a:rPr lang="x-none" sz="2400" b="1" i="1"/>
              <a:t>ny </a:t>
            </a:r>
            <a:r>
              <a:rPr lang="x-none" sz="2400" b="1" i="1" smtClean="0"/>
              <a:t>arealbruk</a:t>
            </a:r>
            <a:endParaRPr lang="nb-NO" sz="24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22004326"/>
              </p:ext>
            </p:extLst>
          </p:nvPr>
        </p:nvGraphicFramePr>
        <p:xfrm>
          <a:off x="35497" y="2060848"/>
          <a:ext cx="9000999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743"/>
                <a:gridCol w="1316038"/>
                <a:gridCol w="1771514"/>
                <a:gridCol w="994296"/>
                <a:gridCol w="1374184"/>
                <a:gridCol w="1112526"/>
                <a:gridCol w="1326698"/>
              </a:tblGrid>
              <a:tr h="2268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Område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"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Bebyggelse og anlegg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Samferdsel og teknisk infrastruktur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Grønn-</a:t>
                      </a:r>
                      <a:endParaRPr lang="nb-NO" sz="2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struktur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LNFR-spredt bebyggelse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Sjø og vassdrag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Totalsum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dekar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"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3 344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33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415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4 145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</a:t>
                      </a:r>
                      <a:endParaRPr lang="nb-NO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7 937</a:t>
                      </a:r>
                      <a:endParaRPr lang="nb-NO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0624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med/ikke med i planforslaget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 fontAlgn="base" hangingPunct="0"/>
            <a:r>
              <a:rPr lang="nb-NO" sz="2400" dirty="0"/>
              <a:t>Arealbruken i strandsonen langs fjorden drøftes i et helhetlig og langsiktig perspektiv.</a:t>
            </a:r>
          </a:p>
          <a:p>
            <a:pPr lvl="0" fontAlgn="base" hangingPunct="0"/>
            <a:r>
              <a:rPr lang="nb-NO" sz="2400" dirty="0"/>
              <a:t>Sette av arealer til eksisterende …….. –løyper/turløyper ……</a:t>
            </a:r>
          </a:p>
          <a:p>
            <a:pPr lvl="0" fontAlgn="base" hangingPunct="0"/>
            <a:r>
              <a:rPr lang="nb-NO" sz="2400" dirty="0"/>
              <a:t>Finne og avsette egnede arealer til motorsport. </a:t>
            </a:r>
          </a:p>
          <a:p>
            <a:pPr lvl="0" fontAlgn="base" hangingPunct="0"/>
            <a:r>
              <a:rPr lang="nb-NO" sz="2400" dirty="0"/>
              <a:t>Vurdere om det er mulig å etablere en interkommunal snøscooterløype med noen av kommunene i Finnmark.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2607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4662264"/>
          </a:xfrm>
        </p:spPr>
        <p:txBody>
          <a:bodyPr>
            <a:normAutofit lnSpcReduction="10000"/>
          </a:bodyPr>
          <a:lstStyle/>
          <a:p>
            <a:pPr lvl="0" fontAlgn="base" hangingPunct="0"/>
            <a:r>
              <a:rPr lang="nb-NO" sz="2400" dirty="0"/>
              <a:t>Vurdere muligheter for samarbeid med nabokommunene om å sammenføye etablerte åpne barmarksløyper på tvers av kommunegrensene.</a:t>
            </a:r>
          </a:p>
          <a:p>
            <a:pPr lvl="0" fontAlgn="base" hangingPunct="0"/>
            <a:r>
              <a:rPr lang="nb-NO" sz="2400" dirty="0"/>
              <a:t>Vurdere og foreslå rammer for framtidig utnytting av mineralressursene i kommunen generelt og for kvartsittbruddet i Austertana spesielt.</a:t>
            </a:r>
          </a:p>
          <a:p>
            <a:pPr lvl="0" fontAlgn="base" hangingPunct="0"/>
            <a:r>
              <a:rPr lang="nb-NO" sz="2400" dirty="0"/>
              <a:t>Å finne og vurdere områder som kan være aktuelle for etablering av vindkraft/solkraft.</a:t>
            </a:r>
          </a:p>
          <a:p>
            <a:pPr lvl="0" fontAlgn="base" hangingPunct="0"/>
            <a:r>
              <a:rPr lang="nb-NO" sz="2400" dirty="0"/>
              <a:t>Vurdere og synliggjøre viktige landskapsverdier.</a:t>
            </a:r>
          </a:p>
          <a:p>
            <a:pPr lvl="0" fontAlgn="base" hangingPunct="0"/>
            <a:r>
              <a:rPr lang="nb-NO" sz="2400" dirty="0"/>
              <a:t>Vurdere barmarkstraseer i utmark etablert som veier i arealplanen.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8886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/>
          <a:lstStyle/>
          <a:p>
            <a:r>
              <a:rPr lang="nb-NO" b="1" dirty="0"/>
              <a:t>Innspill som ikke er konsekvensutredet </a:t>
            </a:r>
            <a:endParaRPr lang="nb-NO" b="1" dirty="0" smtClean="0"/>
          </a:p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50989"/>
              </p:ext>
            </p:extLst>
          </p:nvPr>
        </p:nvGraphicFramePr>
        <p:xfrm>
          <a:off x="107503" y="980734"/>
          <a:ext cx="9036496" cy="5398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779"/>
                <a:gridCol w="3452210"/>
                <a:gridCol w="1157165"/>
                <a:gridCol w="2908342"/>
              </a:tblGrid>
              <a:tr h="282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Arealformål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Lokasjon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Grunneier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Merknader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Hytteområde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Guoikajeaggi, Roavvegieddi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FeFo/Privat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Jordvern interesser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Sirma, nær fotballbanen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Friluftsinteresser. Andre alternativer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52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Masjokdalen, Uhcanjárga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Landbruk interesser. Skyggefullt Skred/ras problematikk.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Masjokdalen, Heandaratnjárga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Ikke befart.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Enden av Holmfjellveien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Ikke prioritert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52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Holmfjell nord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Ikke prioritert. Mulig friluftslivskonflikter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Boligområde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Luohkka nord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Privat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Jordvern interesser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Båteng 10/51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Privat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Er i plan fra før.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Søndre-Luftjok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Reindrift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Nordnes 14/27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Privat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Ikke prioritert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Harrelv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Privat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Ikke prioritert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Luftjokdalen nord for caravanklubben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Reindrift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Masjokmoen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Flyplass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Ruossamielli, Skiippagurra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Andre tilgengelige arealer i plan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Sirma, Suveguolbba - utvidelse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Allerede i plan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Golggotjohguolbba - utvidelse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Allerede i plan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Luftjokdalen sør 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FeFo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Allerede i plan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Næringsformål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Båteng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Allerede i plan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92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nb-NO" sz="2400" dirty="0"/>
              <a:t>Kommuneplanen og arealdelen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608512"/>
          </a:xfrm>
        </p:spPr>
        <p:txBody>
          <a:bodyPr>
            <a:normAutofit fontScale="92500"/>
          </a:bodyPr>
          <a:lstStyle/>
          <a:p>
            <a:r>
              <a:rPr lang="nb-NO" sz="2600" dirty="0"/>
              <a:t>Kommuneplanen skal ivareta både kommunale, regionale og nasjonale </a:t>
            </a:r>
            <a:r>
              <a:rPr lang="nb-NO" sz="2600" b="1" dirty="0"/>
              <a:t>mål</a:t>
            </a:r>
            <a:r>
              <a:rPr lang="nb-NO" sz="2600" dirty="0"/>
              <a:t> og interesser. Statlige og regionale retningslinjer og pålegg skal legges til grunn. Det skal fremgå av planen hvordan nasjonale og regionale hensyn er ivaretatt.</a:t>
            </a:r>
          </a:p>
          <a:p>
            <a:endParaRPr lang="nb-NO" sz="2400" dirty="0"/>
          </a:p>
          <a:p>
            <a:r>
              <a:rPr lang="nb-NO" sz="2600" dirty="0"/>
              <a:t>Kommuneplanens arealdelen skal: </a:t>
            </a:r>
          </a:p>
          <a:p>
            <a:pPr lvl="1"/>
            <a:r>
              <a:rPr lang="nb-NO" sz="2600" dirty="0"/>
              <a:t>Angi hovedtrekkene i arealdisponeringen</a:t>
            </a:r>
          </a:p>
          <a:p>
            <a:pPr lvl="1"/>
            <a:r>
              <a:rPr lang="nb-NO" sz="2600" dirty="0"/>
              <a:t>Sette ramme og betingelser for hvilke nye tiltak og ny arealbruk som kan foretas</a:t>
            </a:r>
          </a:p>
          <a:p>
            <a:pPr lvl="1"/>
            <a:r>
              <a:rPr lang="nb-NO" sz="2600" dirty="0"/>
              <a:t>Ivareta viktige hensyn (</a:t>
            </a:r>
            <a:r>
              <a:rPr lang="nb-NO" sz="2600" dirty="0">
                <a:hlinkClick r:id="rId2"/>
              </a:rPr>
              <a:t>pbl §1-1 5.ledd</a:t>
            </a:r>
            <a:r>
              <a:rPr lang="nb-NO" sz="2600" dirty="0"/>
              <a:t>, </a:t>
            </a:r>
            <a:r>
              <a:rPr lang="nb-NO" sz="2600" dirty="0">
                <a:hlinkClick r:id="rId3"/>
              </a:rPr>
              <a:t>pbl § 3-1</a:t>
            </a:r>
            <a:r>
              <a:rPr lang="nb-NO" sz="2600" dirty="0"/>
              <a:t>)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8892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908720"/>
            <a:ext cx="7924800" cy="4806280"/>
          </a:xfrm>
        </p:spPr>
        <p:txBody>
          <a:bodyPr/>
          <a:lstStyle/>
          <a:p>
            <a:r>
              <a:rPr lang="nb-NO" b="1" dirty="0"/>
              <a:t>Konsekvensutredete forslag som ikke er tatt med i plan – rådmannens planforslag</a:t>
            </a:r>
            <a:endParaRPr lang="nb-NO" dirty="0"/>
          </a:p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52452"/>
              </p:ext>
            </p:extLst>
          </p:nvPr>
        </p:nvGraphicFramePr>
        <p:xfrm>
          <a:off x="467541" y="2132856"/>
          <a:ext cx="8208914" cy="2589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9152"/>
                <a:gridCol w="794532"/>
                <a:gridCol w="2782729"/>
                <a:gridCol w="1217036"/>
                <a:gridCol w="1855465"/>
              </a:tblGrid>
              <a:tr h="396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Utredning nr.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G/B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Foreslått formål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Areal daa.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Årsak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24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7/27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LSF spredt fritidsbebyggelse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8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Jordvern, vassdrag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26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7/31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BFR fritidsboliger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18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Jordvern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2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62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20/15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20/54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LSB spredt bolig bebyggelse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50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Naturmangfold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122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38/32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LSF spredt fritidsbebyggelse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74</a:t>
                      </a:r>
                      <a:endParaRPr lang="nb-NO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Reindrift. Flyttlei.</a:t>
                      </a:r>
                      <a:endParaRPr lang="nb-NO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995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/>
          <a:lstStyle/>
          <a:p>
            <a:r>
              <a:rPr lang="nb-NO" dirty="0" smtClean="0"/>
              <a:t>Tatt ut av planforslaget 20.06.2019 av formannskapet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372089"/>
              </p:ext>
            </p:extLst>
          </p:nvPr>
        </p:nvGraphicFramePr>
        <p:xfrm>
          <a:off x="179512" y="1268758"/>
          <a:ext cx="8784976" cy="4114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100"/>
                <a:gridCol w="4078951"/>
                <a:gridCol w="2222538"/>
                <a:gridCol w="1223387"/>
              </a:tblGrid>
              <a:tr h="4828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Utredning nr.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G/B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Foreslått formål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Areal daa.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67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20/1 FeFo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 Fritidsboliger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12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4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68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20/49, 20/94, 20/127, 20/133, 20/144, 20/171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LS Spredt bolig-, fritids- og næringsbebyggelse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71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20/1, 20/12, 20/34, 20/58, 20/68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SV  Veg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400 meter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65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72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20/1, 20/4, 20/12, 20/13, 20/34, 20/35, 20/48, 20/57, 20/58, 20/59, 20/62, 20/63, 20/65, 20/68, 20/82, 20/83, 20/86, 20/107, 20/115, 20/131 og 20/136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LS Spredt bolig-, fritids- og næringsbebyggelse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365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65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73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20/1, 20/1/4, 20/5, 20/7, 20/14, 20/27, 20/64, 20/72, 20/78, 20/92, 20/93, 20/99, 20/100, 20/108, 20/109, 20/116, 20/121, 20/132, 20/135, 20/162 og 20/164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LS Spredt bolig-, fritids- og næringsbebyggelse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225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74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20/69 og 21/12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 Fritidsbebyggelse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53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76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21/5 og 21/7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BFR Fritidsbebyggelse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22</a:t>
                      </a:r>
                      <a:endParaRPr lang="nb-N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85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r>
              <a:rPr lang="nb-NO" dirty="0" smtClean="0"/>
              <a:t>Prosessen videre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1196752"/>
            <a:ext cx="7924800" cy="4824536"/>
          </a:xfrm>
        </p:spPr>
        <p:txBody>
          <a:bodyPr>
            <a:noAutofit/>
          </a:bodyPr>
          <a:lstStyle/>
          <a:p>
            <a:r>
              <a:rPr lang="nb-NO" sz="2000" dirty="0" smtClean="0"/>
              <a:t>Høring og offentlig ettersyn 28. juni til 11. august (ca. 6 uker).</a:t>
            </a:r>
          </a:p>
          <a:p>
            <a:endParaRPr lang="nb-NO" sz="2000" dirty="0"/>
          </a:p>
          <a:p>
            <a:r>
              <a:rPr lang="nb-NO" sz="2000" dirty="0" smtClean="0"/>
              <a:t>Bearbeide innspill</a:t>
            </a:r>
          </a:p>
          <a:p>
            <a:pPr lvl="1"/>
            <a:r>
              <a:rPr lang="nb-NO" sz="2000" dirty="0" smtClean="0"/>
              <a:t>Ta hensyn/ikke hensyn til uttalelsene/innsigelser</a:t>
            </a:r>
          </a:p>
          <a:p>
            <a:pPr lvl="2"/>
            <a:r>
              <a:rPr lang="nb-NO" sz="2000" dirty="0" smtClean="0"/>
              <a:t>Uttalelser = ikke pliktig å ta hensyn til</a:t>
            </a:r>
          </a:p>
          <a:p>
            <a:pPr lvl="2"/>
            <a:r>
              <a:rPr lang="nb-NO" sz="2000" dirty="0" smtClean="0"/>
              <a:t>Innsigelser &gt; Mekling eller ta hensyn til.</a:t>
            </a:r>
          </a:p>
          <a:p>
            <a:pPr lvl="3"/>
            <a:r>
              <a:rPr lang="nb-NO" sz="2000" dirty="0" smtClean="0"/>
              <a:t>Kan vedta de deler det ikke er reist innsigelse mot</a:t>
            </a:r>
          </a:p>
          <a:p>
            <a:pPr lvl="1"/>
            <a:endParaRPr lang="nb-NO" sz="2000" dirty="0"/>
          </a:p>
          <a:p>
            <a:r>
              <a:rPr lang="nb-NO" sz="2000" dirty="0" smtClean="0"/>
              <a:t>Evt. mekling.</a:t>
            </a:r>
          </a:p>
          <a:p>
            <a:r>
              <a:rPr lang="nb-NO" sz="2000" dirty="0" smtClean="0"/>
              <a:t>Vedtak – egengodkjenning av plan eller avgjøres av kommunal og moderniseringsdepartementet.</a:t>
            </a:r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45726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HENSYN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sz="2800" dirty="0"/>
              <a:t>Arealdelen skal i nødvendig utstrekning vise hensyn og restriksjoner som har betydning for bruken av arealene.</a:t>
            </a:r>
          </a:p>
          <a:p>
            <a:endParaRPr lang="nb-NO" sz="2800" dirty="0" smtClean="0"/>
          </a:p>
          <a:p>
            <a:r>
              <a:rPr lang="nb-NO" sz="2800" dirty="0" smtClean="0"/>
              <a:t> Hensynsoner</a:t>
            </a:r>
            <a:endParaRPr lang="nb-NO" sz="2800" dirty="0"/>
          </a:p>
          <a:p>
            <a:pPr lvl="1"/>
            <a:r>
              <a:rPr lang="nb-NO" sz="2000" dirty="0" err="1" smtClean="0"/>
              <a:t>ForebOREBYGGE</a:t>
            </a:r>
            <a:r>
              <a:rPr lang="nb-NO" sz="2000" dirty="0" smtClean="0"/>
              <a:t> </a:t>
            </a:r>
            <a:r>
              <a:rPr lang="nb-NO" sz="2000" dirty="0"/>
              <a:t>UØNSKEDE HENDELSER. TA HENSYN TIL FARERISIKO</a:t>
            </a:r>
          </a:p>
          <a:p>
            <a:pPr lvl="1"/>
            <a:r>
              <a:rPr lang="nb-NO" sz="2000" dirty="0"/>
              <a:t>IVARETA OMRÅDER MED SPESIELLE/SÆR INTERESSER (LANDBRUK, REINDRIFT, KULTURMILJØ, BÅNDLEGGING IHT. LOVVERK).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540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b="1" dirty="0" smtClean="0">
                <a:solidFill>
                  <a:srgbClr val="0070C0"/>
                </a:solidFill>
              </a:rPr>
              <a:t>Hva </a:t>
            </a:r>
            <a:r>
              <a:rPr lang="nb-NO" sz="2400" b="1" dirty="0">
                <a:solidFill>
                  <a:srgbClr val="0070C0"/>
                </a:solidFill>
              </a:rPr>
              <a:t>vi har bedt om innspill på: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3800" b="1" dirty="0"/>
              <a:t>Nye områder for </a:t>
            </a:r>
            <a:r>
              <a:rPr lang="nb-NO" sz="3800" b="1" dirty="0" smtClean="0"/>
              <a:t>boligbygging:</a:t>
            </a:r>
            <a:endParaRPr lang="nb-NO" sz="3800" b="1" dirty="0"/>
          </a:p>
          <a:p>
            <a:pPr lvl="1"/>
            <a:r>
              <a:rPr lang="nb-NO" sz="3800" dirty="0"/>
              <a:t>Hvor er det ønskelig å bygge boliger her i bygda?</a:t>
            </a:r>
          </a:p>
          <a:p>
            <a:pPr lvl="1"/>
            <a:r>
              <a:rPr lang="nb-NO" sz="3800" dirty="0" smtClean="0"/>
              <a:t>Boligfelt </a:t>
            </a:r>
            <a:r>
              <a:rPr lang="nb-NO" sz="3800" dirty="0"/>
              <a:t>og/eller spredt boligbygging?</a:t>
            </a:r>
          </a:p>
          <a:p>
            <a:pPr lvl="1"/>
            <a:r>
              <a:rPr lang="nb-NO" sz="3800" dirty="0" smtClean="0"/>
              <a:t>Hva </a:t>
            </a:r>
            <a:r>
              <a:rPr lang="nb-NO" sz="3800" dirty="0"/>
              <a:t>mener dere er viktig å ta hensyn til når det gjelder nye områder for boligbygging?</a:t>
            </a:r>
          </a:p>
          <a:p>
            <a:pPr lvl="1"/>
            <a:endParaRPr lang="nb-NO" sz="3800" dirty="0"/>
          </a:p>
          <a:p>
            <a:pPr marL="857250" lvl="2" indent="0">
              <a:buNone/>
            </a:pPr>
            <a:r>
              <a:rPr lang="nb-NO" sz="3800" dirty="0"/>
              <a:t>(stikkord: avstand til nabo, størrelse på tomt, høyde og størrelse på hus, felles avkjørsel for flere tomter, støy, forurensing, forhold til landbruk, fradeling av tomt til boligformål </a:t>
            </a:r>
            <a:r>
              <a:rPr lang="nb-NO" sz="3800" dirty="0" err="1"/>
              <a:t>osv</a:t>
            </a:r>
            <a:r>
              <a:rPr lang="nb-NO" sz="3800" dirty="0"/>
              <a:t>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884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Fritidsbebyggelse</a:t>
            </a:r>
          </a:p>
          <a:p>
            <a:pPr lvl="1"/>
            <a:r>
              <a:rPr lang="nb-NO" sz="2400" dirty="0"/>
              <a:t>Hvor ønsker dere at det skal være mulig å bygge fritidsboliger her i bygda?</a:t>
            </a:r>
          </a:p>
          <a:p>
            <a:pPr lvl="1"/>
            <a:r>
              <a:rPr lang="nb-NO" sz="2400" dirty="0" smtClean="0"/>
              <a:t>Andre </a:t>
            </a:r>
            <a:r>
              <a:rPr lang="nb-NO" sz="2400" dirty="0"/>
              <a:t>steder i kommunen som kan være aktuelle?</a:t>
            </a:r>
          </a:p>
          <a:p>
            <a:pPr lvl="1"/>
            <a:r>
              <a:rPr lang="nb-NO" sz="2400" dirty="0" smtClean="0"/>
              <a:t>Hva </a:t>
            </a:r>
            <a:r>
              <a:rPr lang="nb-NO" sz="2400" dirty="0"/>
              <a:t>mener dere er viktig å ta hensyn til når det gjelder nye områder for fritidsbebyggelse?</a:t>
            </a:r>
          </a:p>
          <a:p>
            <a:pPr marL="857250" lvl="2" indent="0">
              <a:buNone/>
            </a:pPr>
            <a:r>
              <a:rPr lang="nb-NO" sz="2400" dirty="0"/>
              <a:t>(stikkord: avstand til nabo, størrelse på bygg og tomt, antall bygg,, forhold til landbruk, forhold til boligbebyggelse, fradeling av tomt </a:t>
            </a:r>
            <a:r>
              <a:rPr lang="nb-NO" sz="2400" dirty="0" err="1"/>
              <a:t>osv</a:t>
            </a:r>
            <a:r>
              <a:rPr lang="nb-NO" sz="2400" dirty="0"/>
              <a:t>)</a:t>
            </a:r>
          </a:p>
          <a:p>
            <a:pPr lvl="1"/>
            <a:r>
              <a:rPr lang="nb-NO" sz="2400" dirty="0"/>
              <a:t>Skal grunneiere fritt kunne fradele til fritidsboligformål?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6329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836712"/>
            <a:ext cx="7924800" cy="4878288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Bruk og vern av sjø og vassdrag</a:t>
            </a:r>
          </a:p>
          <a:p>
            <a:r>
              <a:rPr lang="nb-NO" sz="2400" dirty="0"/>
              <a:t>Er det noen områder der det bør tillates bygging nærmere enn 100 meter fra sjø?</a:t>
            </a:r>
          </a:p>
          <a:p>
            <a:r>
              <a:rPr lang="nb-NO" sz="2400" dirty="0"/>
              <a:t>Er det noen områder der det bør tillates bygging nærmere enn 100 meter fra Tanaelva og nærmere enn 50 meter fra sideelver til Tanaelva?</a:t>
            </a:r>
          </a:p>
          <a:p>
            <a:r>
              <a:rPr lang="nb-NO" sz="2400" dirty="0"/>
              <a:t>Hvilke områder langs sjøen og/eller elv/vassdrag er det viktig å sikre allmennheten tilgang til?</a:t>
            </a:r>
          </a:p>
          <a:p>
            <a:r>
              <a:rPr lang="nb-NO" sz="2400" dirty="0"/>
              <a:t>Områder i sjøen som egner seg for akvakultur (alt unntatt laks)?</a:t>
            </a:r>
          </a:p>
          <a:p>
            <a:r>
              <a:rPr lang="nb-NO" sz="2400" dirty="0"/>
              <a:t>Viktige fiskeplasser i sjøen der det ikke må tillates akvakultur/oppdrett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973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09600" y="764704"/>
            <a:ext cx="7924800" cy="4950296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Folkehelse, idrett og friluftsformål</a:t>
            </a:r>
          </a:p>
          <a:p>
            <a:r>
              <a:rPr lang="nb-NO" sz="2400" dirty="0"/>
              <a:t>Hvor er det viktige friluftsområder her i bygda?</a:t>
            </a:r>
          </a:p>
          <a:p>
            <a:r>
              <a:rPr lang="nb-NO" sz="2400" dirty="0"/>
              <a:t>Er det behov for </a:t>
            </a:r>
            <a:r>
              <a:rPr lang="nb-NO" sz="2400" dirty="0" err="1"/>
              <a:t>ferdselbestemmelser</a:t>
            </a:r>
            <a:r>
              <a:rPr lang="nb-NO" sz="2400" dirty="0"/>
              <a:t> for disse områdene?</a:t>
            </a:r>
          </a:p>
          <a:p>
            <a:r>
              <a:rPr lang="nb-NO" sz="2400" dirty="0"/>
              <a:t>Er det atkomstveier til elva eller utmark som må sikres?</a:t>
            </a:r>
          </a:p>
          <a:p>
            <a:r>
              <a:rPr lang="nb-NO" sz="2400" dirty="0"/>
              <a:t>Er det behov for å tilrettelegge noen områder?</a:t>
            </a:r>
          </a:p>
          <a:p>
            <a:pPr marL="400050" lvl="1" indent="0">
              <a:buNone/>
            </a:pP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(stikkord: nærmiljøanlegg, løyper, lekeområder, idrettsanlegg, friluftsområder og lignende)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2981272"/>
      </p:ext>
    </p:extLst>
  </p:cSld>
  <p:clrMapOvr>
    <a:masterClrMapping/>
  </p:clrMapOvr>
</p:sld>
</file>

<file path=ppt/theme/theme1.xml><?xml version="1.0" encoding="utf-8"?>
<a:theme xmlns:a="http://schemas.openxmlformats.org/drawingml/2006/main" name="Horisont">
  <a:themeElements>
    <a:clrScheme name="Horis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s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s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169</TotalTime>
  <Words>2693</Words>
  <Application>Microsoft Office PowerPoint</Application>
  <PresentationFormat>Skjermfremvisning (4:3)</PresentationFormat>
  <Paragraphs>830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42</vt:i4>
      </vt:variant>
    </vt:vector>
  </HeadingPairs>
  <TitlesOfParts>
    <vt:vector size="43" baseType="lpstr">
      <vt:lpstr>Horisont</vt:lpstr>
      <vt:lpstr>Kommuneplanens arealdel 2019-2035</vt:lpstr>
      <vt:lpstr>Agenda</vt:lpstr>
      <vt:lpstr>PowerPoint-presentasjon</vt:lpstr>
      <vt:lpstr>Kommuneplanen og arealdelen</vt:lpstr>
      <vt:lpstr>HENSYN</vt:lpstr>
      <vt:lpstr>Hva vi har bedt om innspill på: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Hovedgrep</vt:lpstr>
      <vt:lpstr>Bebyggelsesområder</vt:lpstr>
      <vt:lpstr>PowerPoint-presentasjon</vt:lpstr>
      <vt:lpstr>PowerPoint-presentasjon</vt:lpstr>
      <vt:lpstr>PowerPoint-presentasjon</vt:lpstr>
      <vt:lpstr>Konsekvensutredning (KU)</vt:lpstr>
      <vt:lpstr>utredningsmetode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SAMLET KONSEKVENS ETTER TEMA</vt:lpstr>
      <vt:lpstr>reindrift</vt:lpstr>
      <vt:lpstr>Landbruk </vt:lpstr>
      <vt:lpstr>PowerPoint-presentasjon</vt:lpstr>
      <vt:lpstr>PowerPoint-presentasjon</vt:lpstr>
      <vt:lpstr>Kulturminner</vt:lpstr>
      <vt:lpstr>Naturmangfold</vt:lpstr>
      <vt:lpstr>Vassdrag</vt:lpstr>
      <vt:lpstr>PowerPoint-presentasjon</vt:lpstr>
      <vt:lpstr>Samlet ny arealbruk</vt:lpstr>
      <vt:lpstr>Hva er med/ikke med i planforslaget</vt:lpstr>
      <vt:lpstr>PowerPoint-presentasjon</vt:lpstr>
      <vt:lpstr>PowerPoint-presentasjon</vt:lpstr>
      <vt:lpstr>PowerPoint-presentasjon</vt:lpstr>
      <vt:lpstr>PowerPoint-presentasjon</vt:lpstr>
      <vt:lpstr>Prosessen videre</vt:lpstr>
    </vt:vector>
  </TitlesOfParts>
  <Company>Nesseby og Tana kommuner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Kommuneplanens arealdel 2019-2035</dc:title>
  <dc:creator>frans eriksen</dc:creator>
  <cp:lastModifiedBy>frans eriksen</cp:lastModifiedBy>
  <cp:revision>14</cp:revision>
  <dcterms:created xsi:type="dcterms:W3CDTF">2019-06-20T06:45:33Z</dcterms:created>
  <dcterms:modified xsi:type="dcterms:W3CDTF">2019-06-26T15:07:44Z</dcterms:modified>
</cp:coreProperties>
</file>